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91">
          <p15:clr>
            <a:srgbClr val="9AA0A6"/>
          </p15:clr>
        </p15:guide>
        <p15:guide id="4" pos="466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ane Larlus" initials="" lastIdx="3" clrIdx="0"/>
  <p:cmAuthor id="1" name="Mert Bülent Sarıyıldız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6"/>
    <p:restoredTop sz="73596"/>
  </p:normalViewPr>
  <p:slideViewPr>
    <p:cSldViewPr snapToGrid="0">
      <p:cViewPr varScale="1">
        <p:scale>
          <a:sx n="145" d="100"/>
          <a:sy n="145" d="100"/>
        </p:scale>
        <p:origin x="2752" y="184"/>
      </p:cViewPr>
      <p:guideLst>
        <p:guide orient="horz" pos="1620"/>
        <p:guide pos="2880"/>
        <p:guide orient="horz" pos="1591"/>
        <p:guide pos="4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ecfdf3874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" name="Google Shape;23;gecfdf3874c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24" name="Google Shape;24;gecfdf3874c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cb234fb98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cb234fb98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ecfdf3874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ecfdf3874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ed0a88caa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ed0a88caa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b234fb98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b234fb98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4f21d7f6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f4f21d7f6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d1194c3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d1194c3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4f21d7f66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4f21d7f66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fc0087cc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fc0087cc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302bfe8f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f302bfe8f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f302bfe8fe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f302bfe8fe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73550" y="750425"/>
            <a:ext cx="8196900" cy="38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◆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◆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◆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1WCWB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>
            <a:off x="0" y="2940295"/>
            <a:ext cx="9144000" cy="9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5"/>
          <p:cNvSpPr txBox="1">
            <a:spLocks noGrp="1"/>
          </p:cNvSpPr>
          <p:nvPr>
            <p:ph type="ctrTitle"/>
          </p:nvPr>
        </p:nvSpPr>
        <p:spPr>
          <a:xfrm>
            <a:off x="313624" y="2940300"/>
            <a:ext cx="87918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73550" y="750425"/>
            <a:ext cx="8196900" cy="3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◆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◆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◆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ctrTitle"/>
          </p:nvPr>
        </p:nvSpPr>
        <p:spPr>
          <a:xfrm>
            <a:off x="313624" y="2940300"/>
            <a:ext cx="8791800" cy="9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2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700">
                <a:solidFill>
                  <a:schemeClr val="lt1"/>
                </a:solidFill>
                <a:highlight>
                  <a:schemeClr val="dk1"/>
                </a:highlight>
              </a:rPr>
              <a:t>Concept generalization in visual representation learning</a:t>
            </a:r>
            <a:endParaRPr sz="11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726" y="2027525"/>
            <a:ext cx="1063425" cy="108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" descr="https://lh3.googleusercontent.com/ouPxoPv4zuL1wbEuoIRY-r4Zbhe5wfJNfH_R0QDS3Po96yKf8dUl95eBkNqGuEYz3Jr1wuKQae5Lgew5ohNbuvVNR_QPC-0fZiFgz8VjTHluEmWPQPyoK3euwcAHeiab2tWPbIGchgA"/>
          <p:cNvPicPr preferRelativeResize="0"/>
          <p:nvPr/>
        </p:nvPicPr>
        <p:blipFill rotWithShape="1">
          <a:blip r:embed="rId4">
            <a:alphaModFix/>
          </a:blip>
          <a:srcRect l="9016" t="583" r="9016" b="573"/>
          <a:stretch/>
        </p:blipFill>
        <p:spPr>
          <a:xfrm>
            <a:off x="4336750" y="1541675"/>
            <a:ext cx="579450" cy="6988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" name="Google Shape;29;p6"/>
          <p:cNvSpPr/>
          <p:nvPr/>
        </p:nvSpPr>
        <p:spPr>
          <a:xfrm>
            <a:off x="4094725" y="2240475"/>
            <a:ext cx="10635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M. Bulent </a:t>
            </a:r>
            <a:endParaRPr sz="1400"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Sariyildiz</a:t>
            </a:r>
            <a:endParaRPr sz="1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6166" y="218868"/>
            <a:ext cx="2605381" cy="5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6"/>
          <p:cNvPicPr preferRelativeResize="0"/>
          <p:nvPr/>
        </p:nvPicPr>
        <p:blipFill rotWithShape="1">
          <a:blip r:embed="rId6">
            <a:alphaModFix/>
          </a:blip>
          <a:srcRect t="27368" b="39886"/>
          <a:stretch/>
        </p:blipFill>
        <p:spPr>
          <a:xfrm>
            <a:off x="3785832" y="218868"/>
            <a:ext cx="1687450" cy="5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/>
          <p:nvPr/>
        </p:nvSpPr>
        <p:spPr>
          <a:xfrm>
            <a:off x="0" y="3840600"/>
            <a:ext cx="43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Calibri"/>
                <a:ea typeface="Calibri"/>
                <a:cs typeface="Calibri"/>
                <a:sym typeface="Calibri"/>
              </a:rPr>
              <a:t>International Conference on Computer Vision (ICCV) 2021</a:t>
            </a:r>
            <a:endParaRPr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625" y="180106"/>
            <a:ext cx="2709323" cy="6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 descr="https://lh4.googleusercontent.com/KuD39D4Py4dqfHsUXimtIrBOOtFqD7M3OM2bk7ftu93N6O-gGD5iOOaadjd9DGt6h1dWxuVzoTtKBkDtN9H2CTPA9xwJCrDn0fSd1kAvJHWL_x6dCo8lg5x9dvNDUtHNEmrNN5OSW-s"/>
          <p:cNvPicPr preferRelativeResize="0"/>
          <p:nvPr/>
        </p:nvPicPr>
        <p:blipFill rotWithShape="1">
          <a:blip r:embed="rId8">
            <a:alphaModFix/>
          </a:blip>
          <a:srcRect r="1273" b="1912"/>
          <a:stretch/>
        </p:blipFill>
        <p:spPr>
          <a:xfrm>
            <a:off x="5426300" y="1546525"/>
            <a:ext cx="579450" cy="6988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" name="Google Shape;35;p6"/>
          <p:cNvSpPr/>
          <p:nvPr/>
        </p:nvSpPr>
        <p:spPr>
          <a:xfrm>
            <a:off x="5184275" y="2240475"/>
            <a:ext cx="10635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Yannis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Kalantidis</a:t>
            </a:r>
            <a:endParaRPr sz="1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6" descr="https://lh5.googleusercontent.com/mjW3J_SMR2JzccCo5ED3VlC3HiXIJEc9wHlmeqD_Uoguk_doeVt4qowM8JAuxs78LOmuiC-Ve7KEK0FJai3GpK-dbY8BGRaH8y0-nga8H2lPYdyP7MduTYlDcdhIA7fIxCBDgvfgx7Y"/>
          <p:cNvPicPr preferRelativeResize="0"/>
          <p:nvPr/>
        </p:nvPicPr>
        <p:blipFill rotWithShape="1">
          <a:blip r:embed="rId9">
            <a:alphaModFix/>
          </a:blip>
          <a:srcRect l="9016" t="573" r="9016" b="583"/>
          <a:stretch/>
        </p:blipFill>
        <p:spPr>
          <a:xfrm>
            <a:off x="6515838" y="1546525"/>
            <a:ext cx="579450" cy="6988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" name="Google Shape;37;p6"/>
          <p:cNvSpPr/>
          <p:nvPr/>
        </p:nvSpPr>
        <p:spPr>
          <a:xfrm>
            <a:off x="6273825" y="2237232"/>
            <a:ext cx="10635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Diane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Larlus</a:t>
            </a:r>
            <a:endParaRPr sz="1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6" descr="https://lh6.googleusercontent.com/F1-9eUjrMsAO4iZTuR3m2uAO0ZeajJOJbQTy2SclCihLboPlI_R_xTMNEqRUIKvlWqcdC52nSPxNq0Bm-rq_o_IbjNEtH0JgMsq6WTc4SLN6Vm8HAk86YfZAYLc55WiVl04YAh-TFxc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05405" y="1546525"/>
            <a:ext cx="579442" cy="698809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" name="Google Shape;39;p6"/>
          <p:cNvSpPr/>
          <p:nvPr/>
        </p:nvSpPr>
        <p:spPr>
          <a:xfrm>
            <a:off x="7363375" y="2240475"/>
            <a:ext cx="10635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Karteek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Alahari</a:t>
            </a:r>
            <a:endParaRPr sz="1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1E7410-35E5-394E-B4CB-5BC5D9DCC5BB}"/>
              </a:ext>
            </a:extLst>
          </p:cNvPr>
          <p:cNvSpPr txBox="1"/>
          <p:nvPr/>
        </p:nvSpPr>
        <p:spPr>
          <a:xfrm>
            <a:off x="275726" y="4616855"/>
            <a:ext cx="6240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Project page: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europe.naverlabs.com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/cog-benchmark</a:t>
            </a:r>
            <a:endParaRPr lang="en-GB" sz="1800" b="0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 l="74808" b="51489"/>
          <a:stretch/>
        </p:blipFill>
        <p:spPr>
          <a:xfrm>
            <a:off x="2802600" y="2820100"/>
            <a:ext cx="1957064" cy="187409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subset of our experiments </a:t>
            </a:r>
            <a:r>
              <a:rPr lang="en" sz="1800" i="1"/>
              <a:t>(come to our poster for more!)</a:t>
            </a:r>
            <a:endParaRPr sz="1800" i="1"/>
          </a:p>
        </p:txBody>
      </p:sp>
      <p:sp>
        <p:nvSpPr>
          <p:cNvPr id="306" name="Google Shape;306;p15"/>
          <p:cNvSpPr txBox="1"/>
          <p:nvPr/>
        </p:nvSpPr>
        <p:spPr>
          <a:xfrm>
            <a:off x="4836525" y="896875"/>
            <a:ext cx="4138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Performance of </a:t>
            </a: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31 models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monotonically decreases from ImageNet-1K to Level-5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5"/>
          <p:cNvSpPr txBox="1"/>
          <p:nvPr/>
        </p:nvSpPr>
        <p:spPr>
          <a:xfrm>
            <a:off x="1076925" y="2438550"/>
            <a:ext cx="18411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Baseline vs.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Self-supervised models </a:t>
            </a:r>
            <a:endParaRPr sz="1200" i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5"/>
          <p:cNvSpPr txBox="1"/>
          <p:nvPr/>
        </p:nvSpPr>
        <p:spPr>
          <a:xfrm>
            <a:off x="2918575" y="2438550"/>
            <a:ext cx="18411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Baseline vs.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Regularization</a:t>
            </a: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techniques</a:t>
            </a: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5"/>
          <p:cNvPicPr preferRelativeResize="0"/>
          <p:nvPr/>
        </p:nvPicPr>
        <p:blipFill rotWithShape="1">
          <a:blip r:embed="rId3">
            <a:alphaModFix/>
          </a:blip>
          <a:srcRect r="50534"/>
          <a:stretch/>
        </p:blipFill>
        <p:spPr>
          <a:xfrm>
            <a:off x="5136575" y="1351675"/>
            <a:ext cx="3538079" cy="35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5"/>
          <p:cNvPicPr preferRelativeResize="0"/>
          <p:nvPr/>
        </p:nvPicPr>
        <p:blipFill rotWithShape="1">
          <a:blip r:embed="rId3">
            <a:alphaModFix/>
          </a:blip>
          <a:srcRect l="49383" r="25555" b="51489"/>
          <a:stretch/>
        </p:blipFill>
        <p:spPr>
          <a:xfrm>
            <a:off x="845825" y="2865800"/>
            <a:ext cx="1881549" cy="1828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5"/>
          <p:cNvSpPr txBox="1"/>
          <p:nvPr/>
        </p:nvSpPr>
        <p:spPr>
          <a:xfrm>
            <a:off x="242625" y="787300"/>
            <a:ext cx="2816400" cy="458700"/>
          </a:xfrm>
          <a:prstGeom prst="rect">
            <a:avLst/>
          </a:prstGeom>
          <a:solidFill>
            <a:srgbClr val="E3E3E3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Baseline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Supervised ResNet50 in torchvision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5"/>
          <p:cNvSpPr txBox="1"/>
          <p:nvPr/>
        </p:nvSpPr>
        <p:spPr>
          <a:xfrm>
            <a:off x="593975" y="1493224"/>
            <a:ext cx="4369800" cy="383975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2)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Self-supervised models generalize well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5"/>
          <p:cNvSpPr txBox="1"/>
          <p:nvPr/>
        </p:nvSpPr>
        <p:spPr>
          <a:xfrm>
            <a:off x="593975" y="1982874"/>
            <a:ext cx="4369800" cy="383975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Label-based regularization models might be overfitting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5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21" name="Google Shape;321;p16"/>
          <p:cNvSpPr txBox="1"/>
          <p:nvPr/>
        </p:nvSpPr>
        <p:spPr>
          <a:xfrm>
            <a:off x="450050" y="801300"/>
            <a:ext cx="76143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proposed the ImageNet-CoG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◆"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Enables measuring concept generalization in a controlled way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◆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Seen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concepts ⇒ ImageNet-1K concepts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◆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Unseen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concepts ⇒ Sampled from the full ImageNet-21K dataset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Levels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⇒ Increasingly challenging transfer datasets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your own method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◆"/>
            </a:pPr>
            <a:r>
              <a:rPr lang="en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used out-of-the-box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ImageNet-1K pretrained models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models already evaluated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ImageNet-CoG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◆"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Interesting insights on popular state-of-the-art methods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6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24" name="Google Shape;32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4026" y="245675"/>
            <a:ext cx="1063425" cy="10884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C9132-3480-054A-8D8D-0E76721A1D40}"/>
              </a:ext>
            </a:extLst>
          </p:cNvPr>
          <p:cNvSpPr txBox="1"/>
          <p:nvPr/>
        </p:nvSpPr>
        <p:spPr>
          <a:xfrm>
            <a:off x="1623498" y="3534326"/>
            <a:ext cx="5897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b="0" i="1" u="none" strike="noStrike" dirty="0">
                <a:solidFill>
                  <a:srgbClr val="B45F06"/>
                </a:solidFill>
                <a:effectLst/>
                <a:latin typeface="Calibri" panose="020F0502020204030204" pitchFamily="34" charset="0"/>
              </a:rPr>
              <a:t>Please come to our poster to discuss</a:t>
            </a:r>
            <a:br>
              <a:rPr lang="en-GB" sz="1600" b="0" i="1" u="none" strike="noStrike" dirty="0">
                <a:solidFill>
                  <a:srgbClr val="B45F06"/>
                </a:solidFill>
                <a:effectLst/>
                <a:latin typeface="Calibri" panose="020F0502020204030204" pitchFamily="34" charset="0"/>
              </a:rPr>
            </a:br>
            <a:r>
              <a:rPr lang="en-GB" sz="1600" b="1" i="1" u="none" strike="noStrike" dirty="0">
                <a:solidFill>
                  <a:srgbClr val="B45F06"/>
                </a:solidFill>
                <a:effectLst/>
                <a:latin typeface="Calibri" panose="020F0502020204030204" pitchFamily="34" charset="0"/>
              </a:rPr>
              <a:t>Session-8</a:t>
            </a:r>
            <a:r>
              <a:rPr lang="en-GB" sz="1600" b="0" i="1" u="none" strike="noStrike" dirty="0">
                <a:solidFill>
                  <a:srgbClr val="B45F06"/>
                </a:solidFill>
                <a:effectLst/>
                <a:latin typeface="Calibri" panose="020F0502020204030204" pitchFamily="34" charset="0"/>
              </a:rPr>
              <a:t> → Oct. 13 Wednesday 9:00-10:00 AM EDT</a:t>
            </a:r>
            <a:br>
              <a:rPr lang="en-GB" sz="1600" b="0" i="1" u="none" strike="noStrike" dirty="0">
                <a:solidFill>
                  <a:srgbClr val="B45F06"/>
                </a:solidFill>
                <a:effectLst/>
                <a:latin typeface="Calibri" panose="020F0502020204030204" pitchFamily="34" charset="0"/>
              </a:rPr>
            </a:br>
            <a:r>
              <a:rPr lang="en-GB" sz="1600" b="0" i="1" u="none" strike="noStrike" dirty="0">
                <a:solidFill>
                  <a:srgbClr val="B45F06"/>
                </a:solidFill>
                <a:effectLst/>
                <a:latin typeface="Calibri" panose="020F0502020204030204" pitchFamily="34" charset="0"/>
              </a:rPr>
              <a:t>           Oct. 15 Friday 4:00-6:00 PM EDT</a:t>
            </a:r>
            <a:endParaRPr lang="en-GB" sz="1600" b="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F2BF2-F5B8-6049-8611-3C80E85453A9}"/>
              </a:ext>
            </a:extLst>
          </p:cNvPr>
          <p:cNvSpPr txBox="1"/>
          <p:nvPr/>
        </p:nvSpPr>
        <p:spPr>
          <a:xfrm>
            <a:off x="275726" y="4616855"/>
            <a:ext cx="6240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Project page: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europe.naverlabs.com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/cog-benchmark</a:t>
            </a:r>
            <a:endParaRPr lang="en-GB" sz="1800" b="0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Learning general-purpose visual representations</a:t>
            </a:r>
            <a:endParaRPr baseline="30000">
              <a:solidFill>
                <a:schemeClr val="lt1"/>
              </a:solidFill>
            </a:endParaRPr>
          </a:p>
        </p:txBody>
      </p:sp>
      <p:grpSp>
        <p:nvGrpSpPr>
          <p:cNvPr id="46" name="Google Shape;46;p7"/>
          <p:cNvGrpSpPr/>
          <p:nvPr/>
        </p:nvGrpSpPr>
        <p:grpSpPr>
          <a:xfrm>
            <a:off x="311700" y="673450"/>
            <a:ext cx="8520600" cy="1066200"/>
            <a:chOff x="311700" y="673450"/>
            <a:chExt cx="8520600" cy="1066200"/>
          </a:xfrm>
        </p:grpSpPr>
        <p:sp>
          <p:nvSpPr>
            <p:cNvPr id="47" name="Google Shape;47;p7"/>
            <p:cNvSpPr/>
            <p:nvPr/>
          </p:nvSpPr>
          <p:spPr>
            <a:xfrm>
              <a:off x="311700" y="673450"/>
              <a:ext cx="8520600" cy="10662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5906925" y="859650"/>
              <a:ext cx="1209000" cy="6759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99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Model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" name="Google Shape;4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82100" y="774150"/>
              <a:ext cx="1970700" cy="78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50;p7"/>
            <p:cNvSpPr txBox="1"/>
            <p:nvPr/>
          </p:nvSpPr>
          <p:spPr>
            <a:xfrm>
              <a:off x="3151562" y="997500"/>
              <a:ext cx="2606507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Train a model on </a:t>
              </a:r>
              <a:r>
                <a:rPr lang="en" b="1" i="1" dirty="0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ImageNet-1K</a:t>
              </a:r>
              <a:r>
                <a:rPr lang="en" b="1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[1]</a:t>
              </a:r>
              <a:endParaRPr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7"/>
          <p:cNvGrpSpPr/>
          <p:nvPr/>
        </p:nvGrpSpPr>
        <p:grpSpPr>
          <a:xfrm>
            <a:off x="313200" y="1598100"/>
            <a:ext cx="8520600" cy="2639700"/>
            <a:chOff x="313200" y="1598100"/>
            <a:chExt cx="8520600" cy="2639700"/>
          </a:xfrm>
        </p:grpSpPr>
        <p:sp>
          <p:nvSpPr>
            <p:cNvPr id="52" name="Google Shape;52;p7"/>
            <p:cNvSpPr/>
            <p:nvPr/>
          </p:nvSpPr>
          <p:spPr>
            <a:xfrm>
              <a:off x="313200" y="1877700"/>
              <a:ext cx="8520600" cy="23601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7"/>
            <p:cNvSpPr txBox="1"/>
            <p:nvPr/>
          </p:nvSpPr>
          <p:spPr>
            <a:xfrm>
              <a:off x="1456624" y="1895600"/>
              <a:ext cx="4957427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Transfer the learned representations to </a:t>
              </a:r>
              <a:r>
                <a:rPr lang="en" b="1" i="1" dirty="0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downstream datasets</a:t>
              </a:r>
              <a:r>
                <a:rPr lang="en" b="1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[2,3]</a:t>
              </a:r>
              <a:endParaRPr b="1" i="1" dirty="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6314025" y="1598100"/>
              <a:ext cx="394800" cy="818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900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7"/>
          <p:cNvSpPr txBox="1"/>
          <p:nvPr/>
        </p:nvSpPr>
        <p:spPr>
          <a:xfrm>
            <a:off x="0" y="4484850"/>
            <a:ext cx="91440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[1] Russakovsky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ImageNet Large Scale Visual Recognition Challenge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”, IJCV 2015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[2] Goyal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Scaling and Benchmarking Self-Supervised Visual Representation Learning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”, ICCV 2019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[3] Kornblith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Do Better ImageNet Models Transfer Better?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”, CVPR 2019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57" name="Google Shape;57;p7"/>
          <p:cNvGrpSpPr/>
          <p:nvPr/>
        </p:nvGrpSpPr>
        <p:grpSpPr>
          <a:xfrm>
            <a:off x="346400" y="2407811"/>
            <a:ext cx="8410263" cy="1686874"/>
            <a:chOff x="346400" y="2407811"/>
            <a:chExt cx="8410263" cy="1686874"/>
          </a:xfrm>
        </p:grpSpPr>
        <p:sp>
          <p:nvSpPr>
            <p:cNvPr id="58" name="Google Shape;58;p7"/>
            <p:cNvSpPr txBox="1"/>
            <p:nvPr/>
          </p:nvSpPr>
          <p:spPr>
            <a:xfrm>
              <a:off x="8045063" y="3390175"/>
              <a:ext cx="711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...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7"/>
            <p:cNvSpPr txBox="1"/>
            <p:nvPr/>
          </p:nvSpPr>
          <p:spPr>
            <a:xfrm>
              <a:off x="346400" y="2526025"/>
              <a:ext cx="484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...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60;p7"/>
            <p:cNvGrpSpPr/>
            <p:nvPr/>
          </p:nvGrpSpPr>
          <p:grpSpPr>
            <a:xfrm>
              <a:off x="1824273" y="2407817"/>
              <a:ext cx="873600" cy="736286"/>
              <a:chOff x="1968638" y="2407811"/>
              <a:chExt cx="873600" cy="736286"/>
            </a:xfrm>
          </p:grpSpPr>
          <p:sp>
            <p:nvSpPr>
              <p:cNvPr id="61" name="Google Shape;61;p7"/>
              <p:cNvSpPr txBox="1"/>
              <p:nvPr/>
            </p:nvSpPr>
            <p:spPr>
              <a:xfrm>
                <a:off x="1968638" y="2903198"/>
                <a:ext cx="8736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CIFAR10/100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" name="Google Shape;62;p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153983" y="2407811"/>
                <a:ext cx="502920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" name="Google Shape;63;p7"/>
            <p:cNvGrpSpPr/>
            <p:nvPr/>
          </p:nvGrpSpPr>
          <p:grpSpPr>
            <a:xfrm>
              <a:off x="2920340" y="2407817"/>
              <a:ext cx="942431" cy="736283"/>
              <a:chOff x="3149546" y="2407811"/>
              <a:chExt cx="942431" cy="736283"/>
            </a:xfrm>
          </p:grpSpPr>
          <p:sp>
            <p:nvSpPr>
              <p:cNvPr id="64" name="Google Shape;64;p7"/>
              <p:cNvSpPr txBox="1"/>
              <p:nvPr/>
            </p:nvSpPr>
            <p:spPr>
              <a:xfrm>
                <a:off x="3149546" y="2903194"/>
                <a:ext cx="942431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 dirty="0">
                    <a:latin typeface="Calibri"/>
                    <a:ea typeface="Calibri"/>
                    <a:cs typeface="Calibri"/>
                    <a:sym typeface="Calibri"/>
                  </a:rPr>
                  <a:t>FGVC Aircraft</a:t>
                </a:r>
                <a:endParaRPr sz="1000" u="sng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" name="Google Shape;65;p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371016" y="2407811"/>
                <a:ext cx="502920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7"/>
            <p:cNvGrpSpPr/>
            <p:nvPr/>
          </p:nvGrpSpPr>
          <p:grpSpPr>
            <a:xfrm>
              <a:off x="5389475" y="2407811"/>
              <a:ext cx="711600" cy="722839"/>
              <a:chOff x="5416056" y="2407811"/>
              <a:chExt cx="711600" cy="722839"/>
            </a:xfrm>
          </p:grpSpPr>
          <p:sp>
            <p:nvSpPr>
              <p:cNvPr id="67" name="Google Shape;67;p7"/>
              <p:cNvSpPr txBox="1"/>
              <p:nvPr/>
            </p:nvSpPr>
            <p:spPr>
              <a:xfrm>
                <a:off x="5416056" y="2889750"/>
                <a:ext cx="7116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MS-COCO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" name="Google Shape;68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500282" y="2407811"/>
                <a:ext cx="543155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69;p7"/>
            <p:cNvGrpSpPr/>
            <p:nvPr/>
          </p:nvGrpSpPr>
          <p:grpSpPr>
            <a:xfrm>
              <a:off x="6342865" y="2414536"/>
              <a:ext cx="1135200" cy="722849"/>
              <a:chOff x="6237955" y="2407811"/>
              <a:chExt cx="1135200" cy="722849"/>
            </a:xfrm>
          </p:grpSpPr>
          <p:sp>
            <p:nvSpPr>
              <p:cNvPr id="70" name="Google Shape;70;p7"/>
              <p:cNvSpPr txBox="1"/>
              <p:nvPr/>
            </p:nvSpPr>
            <p:spPr>
              <a:xfrm>
                <a:off x="6237955" y="2889760"/>
                <a:ext cx="11352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Pascal VOC 2007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" name="Google Shape;71;p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528950" y="2407811"/>
                <a:ext cx="553212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" name="Google Shape;72;p7"/>
            <p:cNvGrpSpPr/>
            <p:nvPr/>
          </p:nvGrpSpPr>
          <p:grpSpPr>
            <a:xfrm>
              <a:off x="1949562" y="3339417"/>
              <a:ext cx="873600" cy="755268"/>
              <a:chOff x="1819550" y="3339417"/>
              <a:chExt cx="873600" cy="755268"/>
            </a:xfrm>
          </p:grpSpPr>
          <p:sp>
            <p:nvSpPr>
              <p:cNvPr id="73" name="Google Shape;73;p7"/>
              <p:cNvSpPr txBox="1"/>
              <p:nvPr/>
            </p:nvSpPr>
            <p:spPr>
              <a:xfrm>
                <a:off x="1819550" y="3853785"/>
                <a:ext cx="8736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Birdsnap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" name="Google Shape;74;p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929455" y="3339417"/>
                <a:ext cx="653796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" name="Google Shape;75;p7"/>
            <p:cNvGrpSpPr/>
            <p:nvPr/>
          </p:nvGrpSpPr>
          <p:grpSpPr>
            <a:xfrm>
              <a:off x="3092900" y="3339417"/>
              <a:ext cx="873600" cy="755268"/>
              <a:chOff x="2923463" y="3339417"/>
              <a:chExt cx="873600" cy="755268"/>
            </a:xfrm>
          </p:grpSpPr>
          <p:sp>
            <p:nvSpPr>
              <p:cNvPr id="76" name="Google Shape;76;p7"/>
              <p:cNvSpPr txBox="1"/>
              <p:nvPr/>
            </p:nvSpPr>
            <p:spPr>
              <a:xfrm>
                <a:off x="2923463" y="3853785"/>
                <a:ext cx="8736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Food-101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7" name="Google Shape;77;p7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098740" y="3339417"/>
                <a:ext cx="523037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" name="Google Shape;78;p7"/>
            <p:cNvGrpSpPr/>
            <p:nvPr/>
          </p:nvGrpSpPr>
          <p:grpSpPr>
            <a:xfrm>
              <a:off x="734975" y="2415935"/>
              <a:ext cx="754500" cy="720051"/>
              <a:chOff x="734975" y="2407811"/>
              <a:chExt cx="754500" cy="720051"/>
            </a:xfrm>
          </p:grpSpPr>
          <p:sp>
            <p:nvSpPr>
              <p:cNvPr id="79" name="Google Shape;79;p7"/>
              <p:cNvSpPr txBox="1"/>
              <p:nvPr/>
            </p:nvSpPr>
            <p:spPr>
              <a:xfrm>
                <a:off x="734975" y="2886963"/>
                <a:ext cx="7545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DTD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0" name="Google Shape;80;p7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860750" y="2407811"/>
                <a:ext cx="502920" cy="5029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1" name="Google Shape;81;p7"/>
            <p:cNvGrpSpPr/>
            <p:nvPr/>
          </p:nvGrpSpPr>
          <p:grpSpPr>
            <a:xfrm>
              <a:off x="544624" y="3339423"/>
              <a:ext cx="1135200" cy="755255"/>
              <a:chOff x="544624" y="3339417"/>
              <a:chExt cx="1135200" cy="755255"/>
            </a:xfrm>
          </p:grpSpPr>
          <p:sp>
            <p:nvSpPr>
              <p:cNvPr id="82" name="Google Shape;82;p7"/>
              <p:cNvSpPr txBox="1"/>
              <p:nvPr/>
            </p:nvSpPr>
            <p:spPr>
              <a:xfrm>
                <a:off x="544624" y="3853773"/>
                <a:ext cx="11352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Oxford-IIIT Pets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3" name="Google Shape;83;p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810461" y="3339417"/>
                <a:ext cx="603505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4" name="Google Shape;84;p7"/>
            <p:cNvGrpSpPr/>
            <p:nvPr/>
          </p:nvGrpSpPr>
          <p:grpSpPr>
            <a:xfrm>
              <a:off x="7007198" y="3339417"/>
              <a:ext cx="1230600" cy="755268"/>
              <a:chOff x="7007198" y="3339417"/>
              <a:chExt cx="1230600" cy="755268"/>
            </a:xfrm>
          </p:grpSpPr>
          <p:sp>
            <p:nvSpPr>
              <p:cNvPr id="85" name="Google Shape;85;p7"/>
              <p:cNvSpPr txBox="1"/>
              <p:nvPr/>
            </p:nvSpPr>
            <p:spPr>
              <a:xfrm>
                <a:off x="7007198" y="3853785"/>
                <a:ext cx="12306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Oxford 102 Flowers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" name="Google Shape;86;p7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330800" y="3339417"/>
                <a:ext cx="583388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" name="Google Shape;87;p7"/>
            <p:cNvGrpSpPr/>
            <p:nvPr/>
          </p:nvGrpSpPr>
          <p:grpSpPr>
            <a:xfrm>
              <a:off x="7736663" y="2407811"/>
              <a:ext cx="873600" cy="736299"/>
              <a:chOff x="7736663" y="2407811"/>
              <a:chExt cx="873600" cy="736299"/>
            </a:xfrm>
          </p:grpSpPr>
          <p:sp>
            <p:nvSpPr>
              <p:cNvPr id="88" name="Google Shape;88;p7"/>
              <p:cNvSpPr txBox="1"/>
              <p:nvPr/>
            </p:nvSpPr>
            <p:spPr>
              <a:xfrm>
                <a:off x="7736663" y="2903210"/>
                <a:ext cx="8736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SUN397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9" name="Google Shape;89;p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7796275" y="2407811"/>
                <a:ext cx="754379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0" name="Google Shape;90;p7"/>
            <p:cNvGrpSpPr/>
            <p:nvPr/>
          </p:nvGrpSpPr>
          <p:grpSpPr>
            <a:xfrm>
              <a:off x="4160490" y="3339420"/>
              <a:ext cx="1025988" cy="755259"/>
              <a:chOff x="4027065" y="3339418"/>
              <a:chExt cx="1025988" cy="755259"/>
            </a:xfrm>
          </p:grpSpPr>
          <p:sp>
            <p:nvSpPr>
              <p:cNvPr id="91" name="Google Shape;91;p7"/>
              <p:cNvSpPr txBox="1"/>
              <p:nvPr/>
            </p:nvSpPr>
            <p:spPr>
              <a:xfrm>
                <a:off x="4027065" y="3853777"/>
                <a:ext cx="1025988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 dirty="0">
                    <a:latin typeface="Calibri"/>
                    <a:ea typeface="Calibri"/>
                    <a:cs typeface="Calibri"/>
                    <a:sym typeface="Calibri"/>
                  </a:rPr>
                  <a:t>Stanford Cars</a:t>
                </a:r>
                <a:endParaRPr sz="1000" u="sng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2" name="Google Shape;92;p7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4137266" y="3339418"/>
                <a:ext cx="804672" cy="5029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3" name="Google Shape;93;p7"/>
            <p:cNvGrpSpPr/>
            <p:nvPr/>
          </p:nvGrpSpPr>
          <p:grpSpPr>
            <a:xfrm>
              <a:off x="5455776" y="3339419"/>
              <a:ext cx="1357884" cy="755263"/>
              <a:chOff x="5533627" y="3339417"/>
              <a:chExt cx="1357884" cy="755263"/>
            </a:xfrm>
          </p:grpSpPr>
          <p:sp>
            <p:nvSpPr>
              <p:cNvPr id="94" name="Google Shape;94;p7"/>
              <p:cNvSpPr txBox="1"/>
              <p:nvPr/>
            </p:nvSpPr>
            <p:spPr>
              <a:xfrm>
                <a:off x="5775763" y="3853781"/>
                <a:ext cx="8736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NYU-v2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5" name="Google Shape;95;p7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5533627" y="3339417"/>
                <a:ext cx="1357884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" name="Google Shape;96;p7"/>
            <p:cNvGrpSpPr/>
            <p:nvPr/>
          </p:nvGrpSpPr>
          <p:grpSpPr>
            <a:xfrm>
              <a:off x="4157500" y="2407811"/>
              <a:ext cx="754500" cy="736289"/>
              <a:chOff x="4379536" y="2407811"/>
              <a:chExt cx="754500" cy="736289"/>
            </a:xfrm>
          </p:grpSpPr>
          <p:sp>
            <p:nvSpPr>
              <p:cNvPr id="97" name="Google Shape;97;p7"/>
              <p:cNvSpPr txBox="1"/>
              <p:nvPr/>
            </p:nvSpPr>
            <p:spPr>
              <a:xfrm>
                <a:off x="4379536" y="2903200"/>
                <a:ext cx="7545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u="sng">
                    <a:latin typeface="Calibri"/>
                    <a:ea typeface="Calibri"/>
                    <a:cs typeface="Calibri"/>
                    <a:sym typeface="Calibri"/>
                  </a:rPr>
                  <a:t>Places205</a:t>
                </a:r>
                <a:endParaRPr sz="1000" u="sng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8" name="Google Shape;98;p7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4511849" y="2407811"/>
                <a:ext cx="502920" cy="502920"/>
              </a:xfrm>
              <a:prstGeom prst="rect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generalization: </a:t>
            </a:r>
            <a:r>
              <a:rPr lang="en" i="1"/>
              <a:t>Transferring representations across concepts</a:t>
            </a:r>
            <a:endParaRPr i="1"/>
          </a:p>
        </p:txBody>
      </p:sp>
      <p:sp>
        <p:nvSpPr>
          <p:cNvPr id="104" name="Google Shape;104;p8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05" name="Google Shape;105;p8"/>
          <p:cNvGrpSpPr/>
          <p:nvPr/>
        </p:nvGrpSpPr>
        <p:grpSpPr>
          <a:xfrm>
            <a:off x="2932278" y="2697220"/>
            <a:ext cx="877823" cy="1109408"/>
            <a:chOff x="2838704" y="2697827"/>
            <a:chExt cx="877823" cy="1109408"/>
          </a:xfrm>
        </p:grpSpPr>
        <p:pic>
          <p:nvPicPr>
            <p:cNvPr id="106" name="Google Shape;106;p8"/>
            <p:cNvPicPr preferRelativeResize="0"/>
            <p:nvPr/>
          </p:nvPicPr>
          <p:blipFill rotWithShape="1">
            <a:blip r:embed="rId3">
              <a:alphaModFix/>
            </a:blip>
            <a:srcRect l="51002" t="3636" r="37547" b="44260"/>
            <a:stretch/>
          </p:blipFill>
          <p:spPr>
            <a:xfrm>
              <a:off x="2838704" y="2697827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8"/>
            <p:cNvSpPr txBox="1"/>
            <p:nvPr/>
          </p:nvSpPr>
          <p:spPr>
            <a:xfrm>
              <a:off x="2918967" y="3574435"/>
              <a:ext cx="7173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takins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4712969" y="2697145"/>
            <a:ext cx="1430400" cy="1109558"/>
            <a:chOff x="4606009" y="2697665"/>
            <a:chExt cx="1430400" cy="1109558"/>
          </a:xfrm>
        </p:grpSpPr>
        <p:pic>
          <p:nvPicPr>
            <p:cNvPr id="109" name="Google Shape;109;p8"/>
            <p:cNvPicPr preferRelativeResize="0"/>
            <p:nvPr/>
          </p:nvPicPr>
          <p:blipFill rotWithShape="1">
            <a:blip r:embed="rId3">
              <a:alphaModFix/>
            </a:blip>
            <a:srcRect l="67534" t="3324" r="21014" b="44573"/>
            <a:stretch/>
          </p:blipFill>
          <p:spPr>
            <a:xfrm>
              <a:off x="4882299" y="2697665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8"/>
            <p:cNvSpPr txBox="1"/>
            <p:nvPr/>
          </p:nvSpPr>
          <p:spPr>
            <a:xfrm>
              <a:off x="4606009" y="3574423"/>
              <a:ext cx="14304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cabbage worms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8"/>
          <p:cNvGrpSpPr/>
          <p:nvPr/>
        </p:nvGrpSpPr>
        <p:grpSpPr>
          <a:xfrm>
            <a:off x="7046237" y="2696626"/>
            <a:ext cx="1066500" cy="1110595"/>
            <a:chOff x="7046237" y="2696621"/>
            <a:chExt cx="1066500" cy="1110595"/>
          </a:xfrm>
        </p:grpSpPr>
        <p:pic>
          <p:nvPicPr>
            <p:cNvPr id="112" name="Google Shape;112;p8"/>
            <p:cNvPicPr preferRelativeResize="0"/>
            <p:nvPr/>
          </p:nvPicPr>
          <p:blipFill rotWithShape="1">
            <a:blip r:embed="rId3">
              <a:alphaModFix/>
            </a:blip>
            <a:srcRect l="83949" t="3287" r="4599" b="44610"/>
            <a:stretch/>
          </p:blipFill>
          <p:spPr>
            <a:xfrm>
              <a:off x="7100450" y="2696621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8"/>
            <p:cNvSpPr txBox="1"/>
            <p:nvPr/>
          </p:nvSpPr>
          <p:spPr>
            <a:xfrm>
              <a:off x="7046237" y="3574416"/>
              <a:ext cx="10665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Sea squirts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1151587" y="2696618"/>
            <a:ext cx="877823" cy="1110612"/>
            <a:chOff x="1151587" y="2696613"/>
            <a:chExt cx="877823" cy="1110612"/>
          </a:xfrm>
        </p:grpSpPr>
        <p:pic>
          <p:nvPicPr>
            <p:cNvPr id="115" name="Google Shape;115;p8"/>
            <p:cNvPicPr preferRelativeResize="0"/>
            <p:nvPr/>
          </p:nvPicPr>
          <p:blipFill rotWithShape="1">
            <a:blip r:embed="rId3">
              <a:alphaModFix/>
            </a:blip>
            <a:srcRect l="34540" t="3324" r="54009" b="44573"/>
            <a:stretch/>
          </p:blipFill>
          <p:spPr>
            <a:xfrm>
              <a:off x="1151587" y="2696613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8"/>
            <p:cNvSpPr txBox="1"/>
            <p:nvPr/>
          </p:nvSpPr>
          <p:spPr>
            <a:xfrm>
              <a:off x="1287038" y="3574425"/>
              <a:ext cx="6069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dogs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8"/>
          <p:cNvGrpSpPr/>
          <p:nvPr/>
        </p:nvGrpSpPr>
        <p:grpSpPr>
          <a:xfrm>
            <a:off x="311700" y="673450"/>
            <a:ext cx="8520600" cy="1066200"/>
            <a:chOff x="311700" y="673450"/>
            <a:chExt cx="8520600" cy="1066200"/>
          </a:xfrm>
        </p:grpSpPr>
        <p:grpSp>
          <p:nvGrpSpPr>
            <p:cNvPr id="118" name="Google Shape;118;p8"/>
            <p:cNvGrpSpPr/>
            <p:nvPr/>
          </p:nvGrpSpPr>
          <p:grpSpPr>
            <a:xfrm>
              <a:off x="311700" y="673450"/>
              <a:ext cx="8520600" cy="1066200"/>
              <a:chOff x="311700" y="673450"/>
              <a:chExt cx="8520600" cy="1066200"/>
            </a:xfrm>
          </p:grpSpPr>
          <p:sp>
            <p:nvSpPr>
              <p:cNvPr id="119" name="Google Shape;119;p8"/>
              <p:cNvSpPr/>
              <p:nvPr/>
            </p:nvSpPr>
            <p:spPr>
              <a:xfrm>
                <a:off x="311700" y="673450"/>
                <a:ext cx="8520600" cy="1066200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0" name="Google Shape;120;p8"/>
              <p:cNvPicPr preferRelativeResize="0"/>
              <p:nvPr/>
            </p:nvPicPr>
            <p:blipFill rotWithShape="1">
              <a:blip r:embed="rId3">
                <a:alphaModFix/>
              </a:blip>
              <a:srcRect l="1062" t="3501" r="87486" b="44396"/>
              <a:stretch/>
            </p:blipFill>
            <p:spPr>
              <a:xfrm>
                <a:off x="2067005" y="765651"/>
                <a:ext cx="884420" cy="881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Google Shape;121;p8"/>
              <p:cNvSpPr/>
              <p:nvPr/>
            </p:nvSpPr>
            <p:spPr>
              <a:xfrm>
                <a:off x="5906925" y="859650"/>
                <a:ext cx="1209000" cy="675900"/>
              </a:xfrm>
              <a:prstGeom prst="rect">
                <a:avLst/>
              </a:prstGeom>
              <a:solidFill>
                <a:srgbClr val="F4CCCC"/>
              </a:solidFill>
              <a:ln w="28575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Model</a:t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8"/>
              <p:cNvSpPr txBox="1"/>
              <p:nvPr/>
            </p:nvSpPr>
            <p:spPr>
              <a:xfrm>
                <a:off x="1456400" y="1047075"/>
                <a:ext cx="6069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latin typeface="Calibri"/>
                    <a:ea typeface="Calibri"/>
                    <a:cs typeface="Calibri"/>
                    <a:sym typeface="Calibri"/>
                  </a:rPr>
                  <a:t>cats</a:t>
                </a:r>
                <a:endParaRPr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" name="Google Shape;123;p8"/>
            <p:cNvSpPr txBox="1"/>
            <p:nvPr/>
          </p:nvSpPr>
          <p:spPr>
            <a:xfrm>
              <a:off x="3151563" y="997500"/>
              <a:ext cx="255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Train a model on </a:t>
              </a:r>
              <a:r>
                <a:rPr lang="en" b="1" i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seen </a:t>
              </a:r>
              <a:r>
                <a:rPr lang="en" i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concepts</a:t>
              </a:r>
              <a:endParaRPr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313200" y="1598100"/>
            <a:ext cx="8520600" cy="2639700"/>
            <a:chOff x="313200" y="1598100"/>
            <a:chExt cx="8520600" cy="2639700"/>
          </a:xfrm>
        </p:grpSpPr>
        <p:grpSp>
          <p:nvGrpSpPr>
            <p:cNvPr id="125" name="Google Shape;125;p8"/>
            <p:cNvGrpSpPr/>
            <p:nvPr/>
          </p:nvGrpSpPr>
          <p:grpSpPr>
            <a:xfrm>
              <a:off x="313200" y="1598100"/>
              <a:ext cx="8520600" cy="2639700"/>
              <a:chOff x="313200" y="1598100"/>
              <a:chExt cx="8520600" cy="2639700"/>
            </a:xfrm>
          </p:grpSpPr>
          <p:sp>
            <p:nvSpPr>
              <p:cNvPr id="126" name="Google Shape;126;p8"/>
              <p:cNvSpPr/>
              <p:nvPr/>
            </p:nvSpPr>
            <p:spPr>
              <a:xfrm>
                <a:off x="313200" y="1877700"/>
                <a:ext cx="8520600" cy="2360100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8"/>
              <p:cNvSpPr/>
              <p:nvPr/>
            </p:nvSpPr>
            <p:spPr>
              <a:xfrm>
                <a:off x="6314025" y="1598100"/>
                <a:ext cx="394800" cy="8181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990000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" name="Google Shape;128;p8"/>
            <p:cNvSpPr txBox="1"/>
            <p:nvPr/>
          </p:nvSpPr>
          <p:spPr>
            <a:xfrm>
              <a:off x="1456625" y="1895600"/>
              <a:ext cx="4857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Transfer the learned representations to </a:t>
              </a:r>
              <a:r>
                <a:rPr lang="en" b="1" i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unseen </a:t>
              </a:r>
              <a:r>
                <a:rPr lang="en" i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concepts</a:t>
              </a:r>
              <a:endParaRPr i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8"/>
          <p:cNvSpPr txBox="1"/>
          <p:nvPr/>
        </p:nvSpPr>
        <p:spPr>
          <a:xfrm>
            <a:off x="0" y="4306950"/>
            <a:ext cx="9144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 i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Images are from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Deng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Imagenet: A large-scale hierarchical image database.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 CVPR, 2009 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9"/>
          <p:cNvGrpSpPr/>
          <p:nvPr/>
        </p:nvGrpSpPr>
        <p:grpSpPr>
          <a:xfrm>
            <a:off x="311700" y="673450"/>
            <a:ext cx="8520600" cy="1066200"/>
            <a:chOff x="311700" y="673450"/>
            <a:chExt cx="8520600" cy="1066200"/>
          </a:xfrm>
        </p:grpSpPr>
        <p:sp>
          <p:nvSpPr>
            <p:cNvPr id="135" name="Google Shape;135;p9"/>
            <p:cNvSpPr/>
            <p:nvPr/>
          </p:nvSpPr>
          <p:spPr>
            <a:xfrm>
              <a:off x="311700" y="673450"/>
              <a:ext cx="8520600" cy="10662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6" name="Google Shape;136;p9"/>
            <p:cNvPicPr preferRelativeResize="0"/>
            <p:nvPr/>
          </p:nvPicPr>
          <p:blipFill rotWithShape="1">
            <a:blip r:embed="rId3">
              <a:alphaModFix/>
            </a:blip>
            <a:srcRect l="1062" t="3501" r="87486" b="44396"/>
            <a:stretch/>
          </p:blipFill>
          <p:spPr>
            <a:xfrm>
              <a:off x="2067005" y="765651"/>
              <a:ext cx="884420" cy="88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9"/>
            <p:cNvSpPr/>
            <p:nvPr/>
          </p:nvSpPr>
          <p:spPr>
            <a:xfrm>
              <a:off x="5906925" y="859650"/>
              <a:ext cx="1209000" cy="6759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99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Model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9"/>
            <p:cNvSpPr txBox="1"/>
            <p:nvPr/>
          </p:nvSpPr>
          <p:spPr>
            <a:xfrm>
              <a:off x="1456400" y="1047075"/>
              <a:ext cx="6069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cats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9"/>
          <p:cNvGrpSpPr/>
          <p:nvPr/>
        </p:nvGrpSpPr>
        <p:grpSpPr>
          <a:xfrm>
            <a:off x="313200" y="1598100"/>
            <a:ext cx="8520600" cy="2639700"/>
            <a:chOff x="313200" y="1598100"/>
            <a:chExt cx="8520600" cy="2639700"/>
          </a:xfrm>
        </p:grpSpPr>
        <p:sp>
          <p:nvSpPr>
            <p:cNvPr id="140" name="Google Shape;140;p9"/>
            <p:cNvSpPr/>
            <p:nvPr/>
          </p:nvSpPr>
          <p:spPr>
            <a:xfrm>
              <a:off x="313200" y="1877700"/>
              <a:ext cx="8520600" cy="23601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6314025" y="1598100"/>
              <a:ext cx="394800" cy="818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900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generalization: </a:t>
            </a:r>
            <a:r>
              <a:rPr lang="en" i="1"/>
              <a:t>Transferring representations across concepts</a:t>
            </a:r>
            <a:endParaRPr i="1"/>
          </a:p>
        </p:txBody>
      </p:sp>
      <p:sp>
        <p:nvSpPr>
          <p:cNvPr id="143" name="Google Shape;143;p9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44" name="Google Shape;144;p9"/>
          <p:cNvGrpSpPr/>
          <p:nvPr/>
        </p:nvGrpSpPr>
        <p:grpSpPr>
          <a:xfrm>
            <a:off x="2932278" y="2697220"/>
            <a:ext cx="877823" cy="1109408"/>
            <a:chOff x="2838704" y="2697827"/>
            <a:chExt cx="877823" cy="1109408"/>
          </a:xfrm>
        </p:grpSpPr>
        <p:pic>
          <p:nvPicPr>
            <p:cNvPr id="145" name="Google Shape;145;p9"/>
            <p:cNvPicPr preferRelativeResize="0"/>
            <p:nvPr/>
          </p:nvPicPr>
          <p:blipFill rotWithShape="1">
            <a:blip r:embed="rId3">
              <a:alphaModFix/>
            </a:blip>
            <a:srcRect l="51002" t="3636" r="37547" b="44260"/>
            <a:stretch/>
          </p:blipFill>
          <p:spPr>
            <a:xfrm>
              <a:off x="2838704" y="2697827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9"/>
            <p:cNvSpPr txBox="1"/>
            <p:nvPr/>
          </p:nvSpPr>
          <p:spPr>
            <a:xfrm>
              <a:off x="2918967" y="3574435"/>
              <a:ext cx="7173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takins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9"/>
          <p:cNvGrpSpPr/>
          <p:nvPr/>
        </p:nvGrpSpPr>
        <p:grpSpPr>
          <a:xfrm>
            <a:off x="4712969" y="2697145"/>
            <a:ext cx="1430400" cy="1109558"/>
            <a:chOff x="4606009" y="2697665"/>
            <a:chExt cx="1430400" cy="1109558"/>
          </a:xfrm>
        </p:grpSpPr>
        <p:pic>
          <p:nvPicPr>
            <p:cNvPr id="148" name="Google Shape;148;p9"/>
            <p:cNvPicPr preferRelativeResize="0"/>
            <p:nvPr/>
          </p:nvPicPr>
          <p:blipFill rotWithShape="1">
            <a:blip r:embed="rId3">
              <a:alphaModFix/>
            </a:blip>
            <a:srcRect l="67534" t="3324" r="21014" b="44573"/>
            <a:stretch/>
          </p:blipFill>
          <p:spPr>
            <a:xfrm>
              <a:off x="4882299" y="2697665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9"/>
            <p:cNvSpPr txBox="1"/>
            <p:nvPr/>
          </p:nvSpPr>
          <p:spPr>
            <a:xfrm>
              <a:off x="4606009" y="3574423"/>
              <a:ext cx="14304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cabbage worms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9"/>
          <p:cNvGrpSpPr/>
          <p:nvPr/>
        </p:nvGrpSpPr>
        <p:grpSpPr>
          <a:xfrm>
            <a:off x="7046237" y="2696626"/>
            <a:ext cx="1066500" cy="1110595"/>
            <a:chOff x="7046237" y="2696621"/>
            <a:chExt cx="1066500" cy="1110595"/>
          </a:xfrm>
        </p:grpSpPr>
        <p:pic>
          <p:nvPicPr>
            <p:cNvPr id="151" name="Google Shape;151;p9"/>
            <p:cNvPicPr preferRelativeResize="0"/>
            <p:nvPr/>
          </p:nvPicPr>
          <p:blipFill rotWithShape="1">
            <a:blip r:embed="rId3">
              <a:alphaModFix/>
            </a:blip>
            <a:srcRect l="83949" t="3287" r="4599" b="44610"/>
            <a:stretch/>
          </p:blipFill>
          <p:spPr>
            <a:xfrm>
              <a:off x="7100450" y="2696621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9"/>
            <p:cNvSpPr txBox="1"/>
            <p:nvPr/>
          </p:nvSpPr>
          <p:spPr>
            <a:xfrm>
              <a:off x="7046237" y="3574416"/>
              <a:ext cx="10665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Sea squirts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9"/>
          <p:cNvGrpSpPr/>
          <p:nvPr/>
        </p:nvGrpSpPr>
        <p:grpSpPr>
          <a:xfrm>
            <a:off x="1151587" y="2696618"/>
            <a:ext cx="877823" cy="1110612"/>
            <a:chOff x="1151587" y="2696613"/>
            <a:chExt cx="877823" cy="1110612"/>
          </a:xfrm>
        </p:grpSpPr>
        <p:pic>
          <p:nvPicPr>
            <p:cNvPr id="154" name="Google Shape;154;p9"/>
            <p:cNvPicPr preferRelativeResize="0"/>
            <p:nvPr/>
          </p:nvPicPr>
          <p:blipFill rotWithShape="1">
            <a:blip r:embed="rId3">
              <a:alphaModFix/>
            </a:blip>
            <a:srcRect l="34540" t="3324" r="54009" b="44573"/>
            <a:stretch/>
          </p:blipFill>
          <p:spPr>
            <a:xfrm>
              <a:off x="1151587" y="2696613"/>
              <a:ext cx="877823" cy="87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9"/>
            <p:cNvSpPr txBox="1"/>
            <p:nvPr/>
          </p:nvSpPr>
          <p:spPr>
            <a:xfrm>
              <a:off x="1287038" y="3574425"/>
              <a:ext cx="6069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dogs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9"/>
          <p:cNvSpPr txBox="1"/>
          <p:nvPr/>
        </p:nvSpPr>
        <p:spPr>
          <a:xfrm>
            <a:off x="1456625" y="1895600"/>
            <a:ext cx="48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Transfer the learned representations to </a:t>
            </a:r>
            <a:r>
              <a:rPr lang="en" b="1" i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unseen </a:t>
            </a:r>
            <a:r>
              <a:rPr lang="en" i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concepts</a:t>
            </a:r>
            <a:endParaRPr i="1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3151563" y="997500"/>
            <a:ext cx="255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Train a model on </a:t>
            </a:r>
            <a:r>
              <a:rPr lang="en" b="1" i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seen </a:t>
            </a:r>
            <a:r>
              <a:rPr lang="en" i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concepts</a:t>
            </a:r>
            <a:endParaRPr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9"/>
          <p:cNvSpPr txBox="1"/>
          <p:nvPr/>
        </p:nvSpPr>
        <p:spPr>
          <a:xfrm>
            <a:off x="0" y="4306950"/>
            <a:ext cx="9144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 i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Images are from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Deng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Imagenet: A large-scale hierarchical image database.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 CVPR, 2009 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9"/>
          <p:cNvSpPr/>
          <p:nvPr/>
        </p:nvSpPr>
        <p:spPr>
          <a:xfrm>
            <a:off x="311700" y="673450"/>
            <a:ext cx="8523600" cy="3557400"/>
          </a:xfrm>
          <a:prstGeom prst="rect">
            <a:avLst/>
          </a:prstGeom>
          <a:solidFill>
            <a:srgbClr val="ABABAB">
              <a:alpha val="84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1294350" y="1994400"/>
            <a:ext cx="6555300" cy="1154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0063" dist="285750" dir="294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612000" tIns="45700" rIns="45700" bIns="45700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No systematic approach for evaluating concept generalization</a:t>
            </a:r>
            <a:r>
              <a:rPr lang="en" dirty="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 due to</a:t>
            </a:r>
            <a:endParaRPr dirty="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unknown semantic similarity between ImageNet-1K and other datasets</a:t>
            </a:r>
            <a:endParaRPr dirty="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Our ImageNet-CoG Benchmark</a:t>
            </a:r>
            <a:endParaRPr/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4306950"/>
            <a:ext cx="9144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[1] Miller.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WordNet: A Lexical Database for English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”. ACM-Comm 1995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[2] Deng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Imagenet: A large-scale hierarchical image database.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 CVPR, 2009 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0" y="62525"/>
            <a:ext cx="557524" cy="5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425975" y="819138"/>
            <a:ext cx="80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benchmark tailored for concept generalization, built on full ImageNet</a:t>
            </a:r>
            <a:r>
              <a:rPr lang="en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[2]</a:t>
            </a:r>
            <a:endParaRPr baseline="30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8854A9-1CB6-5248-880E-ADF8B3EA83A0}"/>
              </a:ext>
            </a:extLst>
          </p:cNvPr>
          <p:cNvGrpSpPr/>
          <p:nvPr/>
        </p:nvGrpSpPr>
        <p:grpSpPr>
          <a:xfrm>
            <a:off x="1294350" y="392470"/>
            <a:ext cx="7666700" cy="2756630"/>
            <a:chOff x="1294350" y="392470"/>
            <a:chExt cx="7666700" cy="2756630"/>
          </a:xfrm>
        </p:grpSpPr>
        <p:grpSp>
          <p:nvGrpSpPr>
            <p:cNvPr id="171" name="Google Shape;171;p10"/>
            <p:cNvGrpSpPr/>
            <p:nvPr/>
          </p:nvGrpSpPr>
          <p:grpSpPr>
            <a:xfrm>
              <a:off x="6537950" y="392470"/>
              <a:ext cx="2423100" cy="1504375"/>
              <a:chOff x="6537950" y="105600"/>
              <a:chExt cx="2423100" cy="1504375"/>
            </a:xfrm>
          </p:grpSpPr>
          <p:grpSp>
            <p:nvGrpSpPr>
              <p:cNvPr id="172" name="Google Shape;172;p10"/>
              <p:cNvGrpSpPr/>
              <p:nvPr/>
            </p:nvGrpSpPr>
            <p:grpSpPr>
              <a:xfrm>
                <a:off x="6928400" y="105600"/>
                <a:ext cx="1494578" cy="1165139"/>
                <a:chOff x="1105069" y="1682009"/>
                <a:chExt cx="2087400" cy="1803900"/>
              </a:xfrm>
            </p:grpSpPr>
            <p:sp>
              <p:nvSpPr>
                <p:cNvPr id="173" name="Google Shape;173;p10"/>
                <p:cNvSpPr/>
                <p:nvPr/>
              </p:nvSpPr>
              <p:spPr>
                <a:xfrm>
                  <a:off x="1105069" y="1682009"/>
                  <a:ext cx="2087400" cy="1803900"/>
                </a:xfrm>
                <a:prstGeom prst="doubleWave">
                  <a:avLst>
                    <a:gd name="adj1" fmla="val 3368"/>
                    <a:gd name="adj2" fmla="val 3287"/>
                  </a:avLst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174" name="Google Shape;174;p10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223028" y="2687649"/>
                  <a:ext cx="306864" cy="2934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" name="Google Shape;175;p10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710137" y="2748925"/>
                  <a:ext cx="320726" cy="2959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" name="Google Shape;176;p10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826138" y="3044922"/>
                  <a:ext cx="314806" cy="2963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" name="Google Shape;177;p10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1596568" y="1908543"/>
                  <a:ext cx="314793" cy="2939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8" name="Google Shape;178;p10"/>
                <p:cNvSpPr/>
                <p:nvPr/>
              </p:nvSpPr>
              <p:spPr>
                <a:xfrm>
                  <a:off x="1644385" y="2569702"/>
                  <a:ext cx="118500" cy="132900"/>
                </a:xfrm>
                <a:prstGeom prst="ellipse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179" name="Google Shape;179;p10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496410" y="1906950"/>
                  <a:ext cx="314806" cy="2943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0" name="Google Shape;180;p10"/>
                <p:cNvSpPr/>
                <p:nvPr/>
              </p:nvSpPr>
              <p:spPr>
                <a:xfrm>
                  <a:off x="1924297" y="2202467"/>
                  <a:ext cx="118500" cy="132900"/>
                </a:xfrm>
                <a:prstGeom prst="ellipse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10"/>
                <p:cNvSpPr/>
                <p:nvPr/>
              </p:nvSpPr>
              <p:spPr>
                <a:xfrm>
                  <a:off x="2317179" y="2532985"/>
                  <a:ext cx="118500" cy="132900"/>
                </a:xfrm>
                <a:prstGeom prst="ellipse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10"/>
                <p:cNvSpPr/>
                <p:nvPr/>
              </p:nvSpPr>
              <p:spPr>
                <a:xfrm>
                  <a:off x="2552210" y="2235616"/>
                  <a:ext cx="118500" cy="132900"/>
                </a:xfrm>
                <a:prstGeom prst="ellipse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83" name="Google Shape;183;p10"/>
                <p:cNvCxnSpPr>
                  <a:stCxn id="180" idx="5"/>
                  <a:endCxn id="181" idx="1"/>
                </p:cNvCxnSpPr>
                <p:nvPr/>
              </p:nvCxnSpPr>
              <p:spPr>
                <a:xfrm>
                  <a:off x="2025443" y="2315904"/>
                  <a:ext cx="309000" cy="236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84" name="Google Shape;184;p10"/>
                <p:cNvCxnSpPr>
                  <a:stCxn id="180" idx="6"/>
                  <a:endCxn id="182" idx="2"/>
                </p:cNvCxnSpPr>
                <p:nvPr/>
              </p:nvCxnSpPr>
              <p:spPr>
                <a:xfrm>
                  <a:off x="2042797" y="2268917"/>
                  <a:ext cx="509400" cy="33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85" name="Google Shape;185;p10"/>
                <p:cNvCxnSpPr>
                  <a:stCxn id="182" idx="5"/>
                  <a:endCxn id="186" idx="0"/>
                </p:cNvCxnSpPr>
                <p:nvPr/>
              </p:nvCxnSpPr>
              <p:spPr>
                <a:xfrm>
                  <a:off x="2653356" y="2349053"/>
                  <a:ext cx="217200" cy="25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87" name="Google Shape;187;p10"/>
                <p:cNvCxnSpPr>
                  <a:stCxn id="178" idx="5"/>
                  <a:endCxn id="188" idx="1"/>
                </p:cNvCxnSpPr>
                <p:nvPr/>
              </p:nvCxnSpPr>
              <p:spPr>
                <a:xfrm>
                  <a:off x="1745531" y="2683139"/>
                  <a:ext cx="196200" cy="218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89" name="Google Shape;189;p10"/>
                <p:cNvCxnSpPr>
                  <a:stCxn id="180" idx="3"/>
                  <a:endCxn id="178" idx="0"/>
                </p:cNvCxnSpPr>
                <p:nvPr/>
              </p:nvCxnSpPr>
              <p:spPr>
                <a:xfrm flipH="1">
                  <a:off x="1703751" y="2315904"/>
                  <a:ext cx="237900" cy="253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pic>
              <p:nvPicPr>
                <p:cNvPr id="190" name="Google Shape;190;p1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1320706" y="2465641"/>
                  <a:ext cx="289007" cy="3410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6" name="Google Shape;186;p10"/>
                <p:cNvSpPr/>
                <p:nvPr/>
              </p:nvSpPr>
              <p:spPr>
                <a:xfrm>
                  <a:off x="2811228" y="2601129"/>
                  <a:ext cx="118500" cy="132900"/>
                </a:xfrm>
                <a:prstGeom prst="ellipse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10"/>
                <p:cNvSpPr/>
                <p:nvPr/>
              </p:nvSpPr>
              <p:spPr>
                <a:xfrm>
                  <a:off x="1924282" y="2882107"/>
                  <a:ext cx="118500" cy="132900"/>
                </a:xfrm>
                <a:prstGeom prst="ellipse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1" name="Google Shape;191;p10"/>
              <p:cNvSpPr txBox="1"/>
              <p:nvPr/>
            </p:nvSpPr>
            <p:spPr>
              <a:xfrm>
                <a:off x="6537950" y="1209775"/>
                <a:ext cx="24231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i="1">
                    <a:latin typeface="Calibri"/>
                    <a:ea typeface="Calibri"/>
                    <a:cs typeface="Calibri"/>
                    <a:sym typeface="Calibri"/>
                  </a:rPr>
                  <a:t>WordNet</a:t>
                </a:r>
                <a:r>
                  <a:rPr lang="en" baseline="30000">
                    <a:latin typeface="Calibri"/>
                    <a:ea typeface="Calibri"/>
                    <a:cs typeface="Calibri"/>
                    <a:sym typeface="Calibri"/>
                  </a:rPr>
                  <a:t>[1]</a:t>
                </a:r>
                <a:endParaRPr baseline="30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Google Shape;160;p9">
              <a:extLst>
                <a:ext uri="{FF2B5EF4-FFF2-40B4-BE49-F238E27FC236}">
                  <a16:creationId xmlns:a16="http://schemas.microsoft.com/office/drawing/2014/main" id="{5933B215-9450-DC48-A9D8-558C76F1D1ED}"/>
                </a:ext>
              </a:extLst>
            </p:cNvPr>
            <p:cNvSpPr/>
            <p:nvPr/>
          </p:nvSpPr>
          <p:spPr>
            <a:xfrm>
              <a:off x="1294350" y="1994400"/>
              <a:ext cx="6555300" cy="1154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0063" dist="285750" dir="294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612000" tIns="45700" rIns="45700" bIns="45700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100"/>
              </a:pPr>
              <a:r>
                <a:rPr lang="en-GB" dirty="0">
                  <a:solidFill>
                    <a:srgbClr val="B45F06"/>
                  </a:solidFill>
                  <a:latin typeface="Calibri"/>
                  <a:ea typeface="Calibri"/>
                  <a:cs typeface="Calibri"/>
                  <a:sym typeface="Calibri"/>
                </a:rPr>
                <a:t>Seen and unseen concepts are in the same concept ontology</a:t>
              </a:r>
              <a:r>
                <a:rPr lang="en-GB" baseline="30000" dirty="0">
                  <a:solidFill>
                    <a:srgbClr val="B45F06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r>
                <a:rPr lang="en-GB" dirty="0">
                  <a:solidFill>
                    <a:srgbClr val="B45F06"/>
                  </a:solidFill>
                  <a:latin typeface="Calibri"/>
                  <a:ea typeface="Calibri"/>
                  <a:cs typeface="Calibri"/>
                  <a:sym typeface="Calibri"/>
                </a:rPr>
                <a:t> where</a:t>
              </a:r>
              <a:endParaRPr lang="en-GB" baseline="30000" dirty="0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>
                <a:lnSpc>
                  <a:spcPct val="115000"/>
                </a:lnSpc>
                <a:buSzPts val="1100"/>
              </a:pPr>
              <a:r>
                <a:rPr lang="en-GB" dirty="0">
                  <a:solidFill>
                    <a:srgbClr val="B45F06"/>
                  </a:solidFill>
                  <a:latin typeface="Calibri"/>
                  <a:ea typeface="Calibri"/>
                  <a:cs typeface="Calibri"/>
                  <a:sym typeface="Calibri"/>
                </a:rPr>
                <a:t>semantic similarity between concepts is defined by linguists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0"/>
    </mc:Choice>
    <mc:Fallback xmlns="">
      <p:transition spd="slow" advTm="2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Creating ImageNet-CoG</a:t>
            </a:r>
            <a:endParaRPr/>
          </a:p>
        </p:txBody>
      </p:sp>
      <p:sp>
        <p:nvSpPr>
          <p:cNvPr id="198" name="Google Shape;198;p11"/>
          <p:cNvSpPr txBox="1"/>
          <p:nvPr/>
        </p:nvSpPr>
        <p:spPr>
          <a:xfrm>
            <a:off x="425975" y="819138"/>
            <a:ext cx="80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r>
              <a:rPr lang="en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easure the </a:t>
            </a: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semantic distance</a:t>
            </a:r>
            <a:r>
              <a:rPr lang="en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 concepts</a:t>
            </a: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using Lin simi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larity</a:t>
            </a:r>
            <a:r>
              <a:rPr lang="en" baseline="30000">
                <a:latin typeface="Calibri"/>
                <a:ea typeface="Calibri"/>
                <a:cs typeface="Calibri"/>
                <a:sym typeface="Calibri"/>
              </a:rPr>
              <a:t> [2]</a:t>
            </a:r>
            <a:endParaRPr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1"/>
          <p:cNvSpPr txBox="1"/>
          <p:nvPr/>
        </p:nvSpPr>
        <p:spPr>
          <a:xfrm>
            <a:off x="0" y="4306950"/>
            <a:ext cx="9144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[1] Miller.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WordNet: A Lexical Database for English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”. ACM-Comm 1995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[2] Lin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An information-theoretic definition of similarity.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 ICML, 1998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 i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Images are from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Deng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Imagenet: A large-scale hierarchical image database.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 CVPR, 2009 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0" y="62525"/>
            <a:ext cx="557524" cy="5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202" name="Google Shape;202;p11"/>
          <p:cNvGrpSpPr/>
          <p:nvPr/>
        </p:nvGrpSpPr>
        <p:grpSpPr>
          <a:xfrm>
            <a:off x="6928400" y="105600"/>
            <a:ext cx="1494578" cy="1165139"/>
            <a:chOff x="1105069" y="1682009"/>
            <a:chExt cx="2087400" cy="1803900"/>
          </a:xfrm>
        </p:grpSpPr>
        <p:sp>
          <p:nvSpPr>
            <p:cNvPr id="203" name="Google Shape;203;p11"/>
            <p:cNvSpPr/>
            <p:nvPr/>
          </p:nvSpPr>
          <p:spPr>
            <a:xfrm>
              <a:off x="1105069" y="1682009"/>
              <a:ext cx="2087400" cy="1803900"/>
            </a:xfrm>
            <a:prstGeom prst="doubleWave">
              <a:avLst>
                <a:gd name="adj1" fmla="val 3368"/>
                <a:gd name="adj2" fmla="val 328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4" name="Google Shape;204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23028" y="2687649"/>
              <a:ext cx="306864" cy="293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10137" y="2748925"/>
              <a:ext cx="320726" cy="295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26138" y="3044922"/>
              <a:ext cx="314806" cy="296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96568" y="1908543"/>
              <a:ext cx="314793" cy="293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11"/>
            <p:cNvSpPr/>
            <p:nvPr/>
          </p:nvSpPr>
          <p:spPr>
            <a:xfrm>
              <a:off x="1644385" y="2569702"/>
              <a:ext cx="118500" cy="132900"/>
            </a:xfrm>
            <a:prstGeom prst="ellipse">
              <a:avLst/>
            </a:prstGeom>
            <a:solidFill>
              <a:srgbClr val="B7B7B7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9" name="Google Shape;209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96410" y="1906950"/>
              <a:ext cx="314806" cy="294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11"/>
            <p:cNvSpPr/>
            <p:nvPr/>
          </p:nvSpPr>
          <p:spPr>
            <a:xfrm>
              <a:off x="1924297" y="2202467"/>
              <a:ext cx="118500" cy="132900"/>
            </a:xfrm>
            <a:prstGeom prst="ellipse">
              <a:avLst/>
            </a:prstGeom>
            <a:solidFill>
              <a:srgbClr val="B7B7B7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2317179" y="2532985"/>
              <a:ext cx="118500" cy="132900"/>
            </a:xfrm>
            <a:prstGeom prst="ellipse">
              <a:avLst/>
            </a:prstGeom>
            <a:solidFill>
              <a:srgbClr val="B7B7B7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2552210" y="2235616"/>
              <a:ext cx="118500" cy="132900"/>
            </a:xfrm>
            <a:prstGeom prst="ellipse">
              <a:avLst/>
            </a:prstGeom>
            <a:solidFill>
              <a:srgbClr val="B7B7B7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3" name="Google Shape;213;p11"/>
            <p:cNvCxnSpPr>
              <a:stCxn id="210" idx="5"/>
              <a:endCxn id="211" idx="1"/>
            </p:cNvCxnSpPr>
            <p:nvPr/>
          </p:nvCxnSpPr>
          <p:spPr>
            <a:xfrm>
              <a:off x="2025443" y="2315904"/>
              <a:ext cx="309000" cy="236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4" name="Google Shape;214;p11"/>
            <p:cNvCxnSpPr>
              <a:stCxn id="210" idx="6"/>
              <a:endCxn id="212" idx="2"/>
            </p:cNvCxnSpPr>
            <p:nvPr/>
          </p:nvCxnSpPr>
          <p:spPr>
            <a:xfrm>
              <a:off x="2042797" y="2268917"/>
              <a:ext cx="509400" cy="33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5" name="Google Shape;215;p11"/>
            <p:cNvCxnSpPr>
              <a:stCxn id="212" idx="5"/>
              <a:endCxn id="216" idx="0"/>
            </p:cNvCxnSpPr>
            <p:nvPr/>
          </p:nvCxnSpPr>
          <p:spPr>
            <a:xfrm>
              <a:off x="2653356" y="2349053"/>
              <a:ext cx="217200" cy="252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7" name="Google Shape;217;p11"/>
            <p:cNvCxnSpPr>
              <a:stCxn id="208" idx="5"/>
              <a:endCxn id="218" idx="1"/>
            </p:cNvCxnSpPr>
            <p:nvPr/>
          </p:nvCxnSpPr>
          <p:spPr>
            <a:xfrm>
              <a:off x="1745531" y="2683139"/>
              <a:ext cx="196200" cy="218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9" name="Google Shape;219;p11"/>
            <p:cNvCxnSpPr>
              <a:stCxn id="210" idx="3"/>
              <a:endCxn id="208" idx="0"/>
            </p:cNvCxnSpPr>
            <p:nvPr/>
          </p:nvCxnSpPr>
          <p:spPr>
            <a:xfrm flipH="1">
              <a:off x="1703751" y="2315904"/>
              <a:ext cx="237900" cy="2538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20" name="Google Shape;220;p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20706" y="2465641"/>
              <a:ext cx="289007" cy="341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1"/>
            <p:cNvSpPr/>
            <p:nvPr/>
          </p:nvSpPr>
          <p:spPr>
            <a:xfrm>
              <a:off x="2811228" y="2601129"/>
              <a:ext cx="118500" cy="132900"/>
            </a:xfrm>
            <a:prstGeom prst="ellipse">
              <a:avLst/>
            </a:prstGeom>
            <a:solidFill>
              <a:srgbClr val="B7B7B7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1924282" y="2882107"/>
              <a:ext cx="118500" cy="132900"/>
            </a:xfrm>
            <a:prstGeom prst="ellipse">
              <a:avLst/>
            </a:prstGeom>
            <a:solidFill>
              <a:srgbClr val="B7B7B7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11"/>
          <p:cNvSpPr txBox="1"/>
          <p:nvPr/>
        </p:nvSpPr>
        <p:spPr>
          <a:xfrm>
            <a:off x="6537950" y="1209775"/>
            <a:ext cx="242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Calibri"/>
                <a:ea typeface="Calibri"/>
                <a:cs typeface="Calibri"/>
                <a:sym typeface="Calibri"/>
              </a:rPr>
              <a:t>WordNet</a:t>
            </a:r>
            <a:r>
              <a:rPr lang="en" baseline="30000">
                <a:latin typeface="Calibri"/>
                <a:ea typeface="Calibri"/>
                <a:cs typeface="Calibri"/>
                <a:sym typeface="Calibri"/>
              </a:rPr>
              <a:t>[1]</a:t>
            </a:r>
            <a:endParaRPr baseline="30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10">
            <a:alphaModFix/>
          </a:blip>
          <a:srcRect r="86449"/>
          <a:stretch/>
        </p:blipFill>
        <p:spPr>
          <a:xfrm>
            <a:off x="1083566" y="2716325"/>
            <a:ext cx="885898" cy="13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10">
            <a:alphaModFix/>
          </a:blip>
          <a:srcRect l="31972" r="51888" b="28997"/>
          <a:stretch/>
        </p:blipFill>
        <p:spPr>
          <a:xfrm>
            <a:off x="3174025" y="2716325"/>
            <a:ext cx="1055073" cy="9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10">
            <a:alphaModFix/>
          </a:blip>
          <a:srcRect l="13547" r="68027" b="28997"/>
          <a:stretch/>
        </p:blipFill>
        <p:spPr>
          <a:xfrm>
            <a:off x="1969475" y="2716325"/>
            <a:ext cx="1204552" cy="9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10">
            <a:alphaModFix/>
          </a:blip>
          <a:srcRect l="48111" r="35750" b="28997"/>
          <a:stretch/>
        </p:blipFill>
        <p:spPr>
          <a:xfrm>
            <a:off x="4229100" y="2716325"/>
            <a:ext cx="1055073" cy="9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10">
            <a:alphaModFix/>
          </a:blip>
          <a:srcRect l="64250" r="17325" b="28997"/>
          <a:stretch/>
        </p:blipFill>
        <p:spPr>
          <a:xfrm>
            <a:off x="5284175" y="2716325"/>
            <a:ext cx="1204552" cy="9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10">
            <a:alphaModFix/>
          </a:blip>
          <a:srcRect l="82674" r="3473" b="28997"/>
          <a:stretch/>
        </p:blipFill>
        <p:spPr>
          <a:xfrm>
            <a:off x="6488725" y="2716325"/>
            <a:ext cx="905600" cy="9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10">
            <a:alphaModFix/>
          </a:blip>
          <a:srcRect t="58129"/>
          <a:stretch/>
        </p:blipFill>
        <p:spPr>
          <a:xfrm>
            <a:off x="1083575" y="3508552"/>
            <a:ext cx="6537948" cy="57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11"/>
          <p:cNvCxnSpPr/>
          <p:nvPr/>
        </p:nvCxnSpPr>
        <p:spPr>
          <a:xfrm>
            <a:off x="1969475" y="2320900"/>
            <a:ext cx="0" cy="188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0"/>
    </mc:Choice>
    <mc:Fallback xmlns="">
      <p:transition spd="slow" advTm="2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2"/>
          <p:cNvGrpSpPr/>
          <p:nvPr/>
        </p:nvGrpSpPr>
        <p:grpSpPr>
          <a:xfrm>
            <a:off x="1083575" y="2716325"/>
            <a:ext cx="6537948" cy="1362850"/>
            <a:chOff x="1083575" y="3097325"/>
            <a:chExt cx="6537948" cy="1362850"/>
          </a:xfrm>
        </p:grpSpPr>
        <p:pic>
          <p:nvPicPr>
            <p:cNvPr id="235" name="Google Shape;235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3575" y="3097325"/>
              <a:ext cx="6537948" cy="1362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12"/>
            <p:cNvSpPr txBox="1"/>
            <p:nvPr/>
          </p:nvSpPr>
          <p:spPr>
            <a:xfrm>
              <a:off x="5494831" y="4093946"/>
              <a:ext cx="1214700" cy="20010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i="0" u="none" strike="noStrike" cap="none">
                  <a:solidFill>
                    <a:srgbClr val="FF62B6"/>
                  </a:solidFill>
                  <a:latin typeface="Times"/>
                  <a:ea typeface="Times"/>
                  <a:cs typeface="Times"/>
                  <a:sym typeface="Times"/>
                </a:rPr>
                <a:t>ImageNet-1K</a:t>
              </a:r>
              <a:endParaRPr sz="1300" b="1" i="0" u="none" strike="noStrike" cap="none">
                <a:solidFill>
                  <a:srgbClr val="FF62B6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sp>
        <p:nvSpPr>
          <p:cNvPr id="237" name="Google Shape;237;p12"/>
          <p:cNvSpPr txBox="1"/>
          <p:nvPr/>
        </p:nvSpPr>
        <p:spPr>
          <a:xfrm>
            <a:off x="978825" y="2835150"/>
            <a:ext cx="1055400" cy="675900"/>
          </a:xfrm>
          <a:prstGeom prst="rect">
            <a:avLst/>
          </a:prstGeom>
          <a:solidFill>
            <a:srgbClr val="FF62B6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ImageNet-1K</a:t>
            </a:r>
            <a:r>
              <a:rPr lang="en" sz="1200" b="0" i="0" u="none" strike="noStrike" cap="none" baseline="30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[1]</a:t>
            </a:r>
            <a:endParaRPr sz="1200">
              <a:solidFill>
                <a:srgbClr val="222222"/>
              </a:solidFill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2172925" y="2835150"/>
            <a:ext cx="803100" cy="675900"/>
          </a:xfrm>
          <a:prstGeom prst="rect">
            <a:avLst/>
          </a:prstGeom>
          <a:solidFill>
            <a:srgbClr val="FFBD7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- 1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3285975" y="2835150"/>
            <a:ext cx="803100" cy="675900"/>
          </a:xfrm>
          <a:prstGeom prst="rect">
            <a:avLst/>
          </a:prstGeom>
          <a:solidFill>
            <a:srgbClr val="FFD499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- 2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 txBox="1"/>
          <p:nvPr/>
        </p:nvSpPr>
        <p:spPr>
          <a:xfrm>
            <a:off x="4399025" y="2835150"/>
            <a:ext cx="804600" cy="675900"/>
          </a:xfrm>
          <a:prstGeom prst="rect">
            <a:avLst/>
          </a:prstGeom>
          <a:solidFill>
            <a:srgbClr val="FFE6B3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- 3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5494825" y="2835150"/>
            <a:ext cx="804600" cy="675900"/>
          </a:xfrm>
          <a:prstGeom prst="rect">
            <a:avLst/>
          </a:prstGeom>
          <a:solidFill>
            <a:srgbClr val="FFF5CC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- 4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6602625" y="2835150"/>
            <a:ext cx="803100" cy="675900"/>
          </a:xfrm>
          <a:prstGeom prst="rect">
            <a:avLst/>
          </a:prstGeom>
          <a:solidFill>
            <a:srgbClr val="FFFAE6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- 5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         Creating ImageNet-CoG</a:t>
            </a: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1470675" y="2474150"/>
            <a:ext cx="1188600" cy="304800"/>
          </a:xfrm>
          <a:prstGeom prst="uturnArrow">
            <a:avLst>
              <a:gd name="adj1" fmla="val 19308"/>
              <a:gd name="adj2" fmla="val 21969"/>
              <a:gd name="adj3" fmla="val 25000"/>
              <a:gd name="adj4" fmla="val 43750"/>
              <a:gd name="adj5" fmla="val 100000"/>
            </a:avLst>
          </a:prstGeom>
          <a:solidFill>
            <a:srgbClr val="EAAA5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"/>
          <p:cNvSpPr/>
          <p:nvPr/>
        </p:nvSpPr>
        <p:spPr>
          <a:xfrm>
            <a:off x="1470675" y="2326550"/>
            <a:ext cx="2320200" cy="452400"/>
          </a:xfrm>
          <a:prstGeom prst="uturnArrow">
            <a:avLst>
              <a:gd name="adj1" fmla="val 13008"/>
              <a:gd name="adj2" fmla="val 14636"/>
              <a:gd name="adj3" fmla="val 16981"/>
              <a:gd name="adj4" fmla="val 43750"/>
              <a:gd name="adj5" fmla="val 100000"/>
            </a:avLst>
          </a:prstGeom>
          <a:solidFill>
            <a:srgbClr val="EAAA5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2"/>
          <p:cNvSpPr/>
          <p:nvPr/>
        </p:nvSpPr>
        <p:spPr>
          <a:xfrm>
            <a:off x="1470675" y="2168000"/>
            <a:ext cx="3394800" cy="610800"/>
          </a:xfrm>
          <a:prstGeom prst="uturnArrow">
            <a:avLst>
              <a:gd name="adj1" fmla="val 9635"/>
              <a:gd name="adj2" fmla="val 11189"/>
              <a:gd name="adj3" fmla="val 11585"/>
              <a:gd name="adj4" fmla="val 43750"/>
              <a:gd name="adj5" fmla="val 100000"/>
            </a:avLst>
          </a:prstGeom>
          <a:solidFill>
            <a:srgbClr val="EAAA5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2"/>
          <p:cNvSpPr/>
          <p:nvPr/>
        </p:nvSpPr>
        <p:spPr>
          <a:xfrm>
            <a:off x="1470675" y="2001700"/>
            <a:ext cx="4511100" cy="777300"/>
          </a:xfrm>
          <a:prstGeom prst="uturnArrow">
            <a:avLst>
              <a:gd name="adj1" fmla="val 7602"/>
              <a:gd name="adj2" fmla="val 8675"/>
              <a:gd name="adj3" fmla="val 10443"/>
              <a:gd name="adj4" fmla="val 43750"/>
              <a:gd name="adj5" fmla="val 100000"/>
            </a:avLst>
          </a:prstGeom>
          <a:solidFill>
            <a:srgbClr val="EAAA5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2"/>
          <p:cNvSpPr/>
          <p:nvPr/>
        </p:nvSpPr>
        <p:spPr>
          <a:xfrm>
            <a:off x="1470675" y="1847000"/>
            <a:ext cx="5591100" cy="932400"/>
          </a:xfrm>
          <a:prstGeom prst="uturnArrow">
            <a:avLst>
              <a:gd name="adj1" fmla="val 6443"/>
              <a:gd name="adj2" fmla="val 6953"/>
              <a:gd name="adj3" fmla="val 7920"/>
              <a:gd name="adj4" fmla="val 43750"/>
              <a:gd name="adj5" fmla="val 100000"/>
            </a:avLst>
          </a:prstGeom>
          <a:solidFill>
            <a:srgbClr val="EAAA5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00" y="62525"/>
            <a:ext cx="557524" cy="5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2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425975" y="819138"/>
            <a:ext cx="805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r>
              <a:rPr lang="en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easure the </a:t>
            </a: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semantic distance</a:t>
            </a:r>
            <a:r>
              <a:rPr lang="en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 concepts</a:t>
            </a: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using Lin simi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larity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Generalize the semantic distance to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sets of concepts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create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2"/>
          <p:cNvSpPr txBox="1"/>
          <p:nvPr/>
        </p:nvSpPr>
        <p:spPr>
          <a:xfrm>
            <a:off x="0" y="4484850"/>
            <a:ext cx="91440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[1] Russakovsky et al. “</a:t>
            </a:r>
            <a:r>
              <a:rPr lang="en" sz="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ImageNet Large Scale Visual Recognition Challenge</a:t>
            </a:r>
            <a:r>
              <a:rPr lang="en" sz="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”, IJCV 2015</a:t>
            </a:r>
            <a:endParaRPr sz="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 txBox="1">
            <a:spLocks noGrp="1"/>
          </p:cNvSpPr>
          <p:nvPr>
            <p:ph type="body" idx="2"/>
          </p:nvPr>
        </p:nvSpPr>
        <p:spPr>
          <a:xfrm>
            <a:off x="429775" y="822958"/>
            <a:ext cx="81504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Extract image features for all the concepts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Train linear classifiers on each level separately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"/>
          <p:cNvSpPr txBox="1">
            <a:spLocks noGrp="1"/>
          </p:cNvSpPr>
          <p:nvPr>
            <p:ph type="body" idx="1"/>
          </p:nvPr>
        </p:nvSpPr>
        <p:spPr>
          <a:xfrm>
            <a:off x="429775" y="822950"/>
            <a:ext cx="81504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 image features for all the concepts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Evaluation protocol for ImageNet-CoG</a:t>
            </a:r>
            <a:endParaRPr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0" y="62525"/>
            <a:ext cx="557524" cy="5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62" name="Google Shape;2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984" y="1728216"/>
            <a:ext cx="5541263" cy="271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7984" y="1728216"/>
            <a:ext cx="5543912" cy="2715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3"/>
          <p:cNvGrpSpPr/>
          <p:nvPr/>
        </p:nvGrpSpPr>
        <p:grpSpPr>
          <a:xfrm>
            <a:off x="2267712" y="2944368"/>
            <a:ext cx="667500" cy="786300"/>
            <a:chOff x="2267712" y="2944368"/>
            <a:chExt cx="667500" cy="786300"/>
          </a:xfrm>
        </p:grpSpPr>
        <p:sp>
          <p:nvSpPr>
            <p:cNvPr id="265" name="Google Shape;265;p13"/>
            <p:cNvSpPr txBox="1"/>
            <p:nvPr/>
          </p:nvSpPr>
          <p:spPr>
            <a:xfrm>
              <a:off x="2267712" y="2944368"/>
              <a:ext cx="667500" cy="786300"/>
            </a:xfrm>
            <a:prstGeom prst="rect">
              <a:avLst/>
            </a:prstGeom>
            <a:solidFill>
              <a:srgbClr val="FF62B6"/>
            </a:solidFill>
            <a:ln>
              <a:noFill/>
            </a:ln>
          </p:spPr>
          <p:txBody>
            <a:bodyPr spcFirstLastPara="1" wrap="square" lIns="9125" tIns="9125" rIns="9125" bIns="91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222222"/>
                </a:solidFill>
              </a:endParaRPr>
            </a:p>
          </p:txBody>
        </p:sp>
        <p:pic>
          <p:nvPicPr>
            <p:cNvPr id="266" name="Google Shape;266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2689" y="3058747"/>
              <a:ext cx="557525" cy="557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7" name="Google Shape;26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7984" y="1728216"/>
            <a:ext cx="5541263" cy="2715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13"/>
          <p:cNvGrpSpPr/>
          <p:nvPr/>
        </p:nvGrpSpPr>
        <p:grpSpPr>
          <a:xfrm>
            <a:off x="3192774" y="2944375"/>
            <a:ext cx="667500" cy="786300"/>
            <a:chOff x="3192774" y="2944375"/>
            <a:chExt cx="667500" cy="786300"/>
          </a:xfrm>
        </p:grpSpPr>
        <p:sp>
          <p:nvSpPr>
            <p:cNvPr id="269" name="Google Shape;269;p13"/>
            <p:cNvSpPr txBox="1"/>
            <p:nvPr/>
          </p:nvSpPr>
          <p:spPr>
            <a:xfrm>
              <a:off x="3192774" y="2944375"/>
              <a:ext cx="667500" cy="786300"/>
            </a:xfrm>
            <a:prstGeom prst="rect">
              <a:avLst/>
            </a:prstGeom>
            <a:solidFill>
              <a:srgbClr val="FFB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0" name="Google Shape;270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47751" y="3058747"/>
              <a:ext cx="557525" cy="557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1" name="Google Shape;27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984" y="1728216"/>
            <a:ext cx="5541263" cy="2715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13"/>
          <p:cNvGrpSpPr/>
          <p:nvPr/>
        </p:nvGrpSpPr>
        <p:grpSpPr>
          <a:xfrm>
            <a:off x="4105656" y="2944375"/>
            <a:ext cx="667500" cy="786300"/>
            <a:chOff x="4105656" y="2944375"/>
            <a:chExt cx="667500" cy="786300"/>
          </a:xfrm>
        </p:grpSpPr>
        <p:sp>
          <p:nvSpPr>
            <p:cNvPr id="273" name="Google Shape;273;p13"/>
            <p:cNvSpPr txBox="1"/>
            <p:nvPr/>
          </p:nvSpPr>
          <p:spPr>
            <a:xfrm>
              <a:off x="4105656" y="2944375"/>
              <a:ext cx="667500" cy="786300"/>
            </a:xfrm>
            <a:prstGeom prst="rect">
              <a:avLst/>
            </a:prstGeom>
            <a:solidFill>
              <a:srgbClr val="FFD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4" name="Google Shape;274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60639" y="3058747"/>
              <a:ext cx="557525" cy="557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5" name="Google Shape;27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7984" y="1728216"/>
            <a:ext cx="5541263" cy="2715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13"/>
          <p:cNvGrpSpPr/>
          <p:nvPr/>
        </p:nvGrpSpPr>
        <p:grpSpPr>
          <a:xfrm>
            <a:off x="5029200" y="2944375"/>
            <a:ext cx="667500" cy="786300"/>
            <a:chOff x="5029200" y="2944375"/>
            <a:chExt cx="667500" cy="786300"/>
          </a:xfrm>
        </p:grpSpPr>
        <p:sp>
          <p:nvSpPr>
            <p:cNvPr id="277" name="Google Shape;277;p13"/>
            <p:cNvSpPr txBox="1"/>
            <p:nvPr/>
          </p:nvSpPr>
          <p:spPr>
            <a:xfrm>
              <a:off x="5029200" y="2944375"/>
              <a:ext cx="667500" cy="786300"/>
            </a:xfrm>
            <a:prstGeom prst="rect">
              <a:avLst/>
            </a:pr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084176" y="3058747"/>
              <a:ext cx="557525" cy="557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9" name="Google Shape;27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57984" y="1728216"/>
            <a:ext cx="5541263" cy="2715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13"/>
          <p:cNvGrpSpPr/>
          <p:nvPr/>
        </p:nvGrpSpPr>
        <p:grpSpPr>
          <a:xfrm>
            <a:off x="5961888" y="2944375"/>
            <a:ext cx="667500" cy="786300"/>
            <a:chOff x="5961888" y="2944375"/>
            <a:chExt cx="667500" cy="786300"/>
          </a:xfrm>
        </p:grpSpPr>
        <p:sp>
          <p:nvSpPr>
            <p:cNvPr id="281" name="Google Shape;281;p13"/>
            <p:cNvSpPr txBox="1"/>
            <p:nvPr/>
          </p:nvSpPr>
          <p:spPr>
            <a:xfrm>
              <a:off x="5961888" y="2944375"/>
              <a:ext cx="667500" cy="786300"/>
            </a:xfrm>
            <a:prstGeom prst="rect">
              <a:avLst/>
            </a:prstGeom>
            <a:solidFill>
              <a:srgbClr val="FFF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2" name="Google Shape;282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16876" y="3058747"/>
              <a:ext cx="557525" cy="557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3" name="Google Shape;28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57984" y="1728216"/>
            <a:ext cx="5541263" cy="2715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13"/>
          <p:cNvGrpSpPr/>
          <p:nvPr/>
        </p:nvGrpSpPr>
        <p:grpSpPr>
          <a:xfrm>
            <a:off x="6885432" y="2944375"/>
            <a:ext cx="667500" cy="786300"/>
            <a:chOff x="6885432" y="2944375"/>
            <a:chExt cx="667500" cy="786300"/>
          </a:xfrm>
        </p:grpSpPr>
        <p:sp>
          <p:nvSpPr>
            <p:cNvPr id="285" name="Google Shape;285;p13"/>
            <p:cNvSpPr txBox="1"/>
            <p:nvPr/>
          </p:nvSpPr>
          <p:spPr>
            <a:xfrm>
              <a:off x="6885432" y="2944375"/>
              <a:ext cx="667500" cy="786300"/>
            </a:xfrm>
            <a:prstGeom prst="rect">
              <a:avLst/>
            </a:prstGeom>
            <a:solidFill>
              <a:srgbClr val="FFFA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6" name="Google Shape;286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40401" y="3058747"/>
              <a:ext cx="557525" cy="5575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999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999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999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999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999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Evaluations with 31 representation learning methods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>
          <a:xfrm>
            <a:off x="242625" y="787300"/>
            <a:ext cx="2816400" cy="458700"/>
          </a:xfrm>
          <a:prstGeom prst="rect">
            <a:avLst/>
          </a:prstGeom>
          <a:solidFill>
            <a:srgbClr val="E3E3E3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Baseline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Supervised ResNet50 in torchvision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4"/>
          <p:cNvSpPr txBox="1"/>
          <p:nvPr/>
        </p:nvSpPr>
        <p:spPr>
          <a:xfrm>
            <a:off x="5086125" y="787300"/>
            <a:ext cx="3799800" cy="709500"/>
          </a:xfrm>
          <a:prstGeom prst="rect">
            <a:avLst/>
          </a:prstGeom>
          <a:solidFill>
            <a:srgbClr val="E1C0B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Architecture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CNN, Transformer or NAS models</a:t>
            </a:r>
            <a:endParaRPr i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4"/>
          <p:cNvSpPr txBox="1"/>
          <p:nvPr/>
        </p:nvSpPr>
        <p:spPr>
          <a:xfrm>
            <a:off x="5086125" y="1762550"/>
            <a:ext cx="3799800" cy="709500"/>
          </a:xfrm>
          <a:prstGeom prst="rect">
            <a:avLst/>
          </a:prstGeom>
          <a:solidFill>
            <a:srgbClr val="BFD7E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Self-supervision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self-supervised models</a:t>
            </a:r>
            <a:endParaRPr i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4"/>
          <p:cNvSpPr txBox="1"/>
          <p:nvPr/>
        </p:nvSpPr>
        <p:spPr>
          <a:xfrm>
            <a:off x="5086125" y="2737800"/>
            <a:ext cx="3799800" cy="709500"/>
          </a:xfrm>
          <a:prstGeom prst="rect">
            <a:avLst/>
          </a:prstGeom>
          <a:solidFill>
            <a:srgbClr val="D9BFE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Regularization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 models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trained with regularization techniques</a:t>
            </a:r>
            <a:endParaRPr i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 txBox="1"/>
          <p:nvPr/>
        </p:nvSpPr>
        <p:spPr>
          <a:xfrm>
            <a:off x="5086125" y="3713050"/>
            <a:ext cx="3799800" cy="709500"/>
          </a:xfrm>
          <a:prstGeom prst="rect">
            <a:avLst/>
          </a:prstGeom>
          <a:solidFill>
            <a:srgbClr val="CCE1B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 models</a:t>
            </a: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pre-trained with additional data</a:t>
            </a:r>
            <a:endParaRPr i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CA9E7-E93E-D340-BCDF-B8F8219035B1}"/>
              </a:ext>
            </a:extLst>
          </p:cNvPr>
          <p:cNvGrpSpPr/>
          <p:nvPr/>
        </p:nvGrpSpPr>
        <p:grpSpPr>
          <a:xfrm>
            <a:off x="3205100" y="787300"/>
            <a:ext cx="1727400" cy="1020075"/>
            <a:chOff x="3205100" y="787300"/>
            <a:chExt cx="1727400" cy="1020075"/>
          </a:xfrm>
        </p:grpSpPr>
        <p:sp>
          <p:nvSpPr>
            <p:cNvPr id="297" name="Google Shape;297;p14"/>
            <p:cNvSpPr/>
            <p:nvPr/>
          </p:nvSpPr>
          <p:spPr>
            <a:xfrm rot="5400000">
              <a:off x="3851025" y="443650"/>
              <a:ext cx="443100" cy="11304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 txBox="1"/>
            <p:nvPr/>
          </p:nvSpPr>
          <p:spPr>
            <a:xfrm>
              <a:off x="3205100" y="1407175"/>
              <a:ext cx="1727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Compare against</a:t>
              </a:r>
              <a:endParaRPr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4 groups of methods</a:t>
              </a:r>
              <a:endParaRPr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14"/>
          <p:cNvSpPr txBox="1">
            <a:spLocks noGrp="1"/>
          </p:cNvSpPr>
          <p:nvPr>
            <p:ph type="sldNum" idx="12"/>
          </p:nvPr>
        </p:nvSpPr>
        <p:spPr>
          <a:xfrm>
            <a:off x="8595300" y="4870200"/>
            <a:ext cx="548700" cy="2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per present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721</Words>
  <Application>Microsoft Macintosh PowerPoint</Application>
  <PresentationFormat>On-screen Show (16:9)</PresentationFormat>
  <Paragraphs>124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</vt:lpstr>
      <vt:lpstr>Paper presentation</vt:lpstr>
      <vt:lpstr>Concept generalization in visual representation learning</vt:lpstr>
      <vt:lpstr>Learning general-purpose visual representations</vt:lpstr>
      <vt:lpstr>Concept generalization: Transferring representations across concepts</vt:lpstr>
      <vt:lpstr>Concept generalization: Transferring representations across concepts</vt:lpstr>
      <vt:lpstr>          Our ImageNet-CoG Benchmark</vt:lpstr>
      <vt:lpstr>          Creating ImageNet-CoG</vt:lpstr>
      <vt:lpstr>          Creating ImageNet-CoG</vt:lpstr>
      <vt:lpstr>          Evaluation protocol for ImageNet-CoG</vt:lpstr>
      <vt:lpstr>Evaluations with 31 representation learning methods</vt:lpstr>
      <vt:lpstr>A subset of our experiments (come to our poster for more!)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generalization in visual representation learning</dc:title>
  <cp:lastModifiedBy>SARIYILDIZ</cp:lastModifiedBy>
  <cp:revision>111</cp:revision>
  <dcterms:modified xsi:type="dcterms:W3CDTF">2021-09-30T14:23:22Z</dcterms:modified>
</cp:coreProperties>
</file>